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0147B7-2629-4841-941B-DEE30B68027C}"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200660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147B7-2629-4841-941B-DEE30B68027C}"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3809441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147B7-2629-4841-941B-DEE30B68027C}"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1223741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147B7-2629-4841-941B-DEE30B68027C}"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109493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0147B7-2629-4841-941B-DEE30B68027C}"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326094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0147B7-2629-4841-941B-DEE30B68027C}"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413884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147B7-2629-4841-941B-DEE30B68027C}"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225142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0147B7-2629-4841-941B-DEE30B68027C}"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331941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147B7-2629-4841-941B-DEE30B68027C}"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199535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0147B7-2629-4841-941B-DEE30B68027C}"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148198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0147B7-2629-4841-941B-DEE30B68027C}"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BCF39-60D3-46D9-ABDB-07E28C54BCBC}" type="slidenum">
              <a:rPr lang="en-US" smtClean="0"/>
              <a:t>‹#›</a:t>
            </a:fld>
            <a:endParaRPr lang="en-US"/>
          </a:p>
        </p:txBody>
      </p:sp>
    </p:spTree>
    <p:extLst>
      <p:ext uri="{BB962C8B-B14F-4D97-AF65-F5344CB8AC3E}">
        <p14:creationId xmlns:p14="http://schemas.microsoft.com/office/powerpoint/2010/main" val="103294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147B7-2629-4841-941B-DEE30B68027C}" type="datetimeFigureOut">
              <a:rPr lang="en-US" smtClean="0"/>
              <a:t>12/11/2014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BCF39-60D3-46D9-ABDB-07E28C54BCBC}" type="slidenum">
              <a:rPr lang="en-US" smtClean="0"/>
              <a:t>‹#›</a:t>
            </a:fld>
            <a:endParaRPr lang="en-US"/>
          </a:p>
        </p:txBody>
      </p:sp>
    </p:spTree>
    <p:extLst>
      <p:ext uri="{BB962C8B-B14F-4D97-AF65-F5344CB8AC3E}">
        <p14:creationId xmlns:p14="http://schemas.microsoft.com/office/powerpoint/2010/main" val="208185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ecx.images-amazon.com/images/I/614A94JFXKL._SY3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
            <a:ext cx="6400800" cy="6400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38400" y="2207575"/>
            <a:ext cx="3962400" cy="369332"/>
          </a:xfrm>
          <a:prstGeom prst="rect">
            <a:avLst/>
          </a:prstGeom>
          <a:solidFill>
            <a:schemeClr val="tx2">
              <a:lumMod val="50000"/>
            </a:schemeClr>
          </a:solidFill>
        </p:spPr>
        <p:txBody>
          <a:bodyPr wrap="square" rtlCol="0">
            <a:spAutoFit/>
          </a:bodyPr>
          <a:lstStyle/>
          <a:p>
            <a:pPr algn="ctr"/>
            <a:r>
              <a:rPr lang="en-US" dirty="0" smtClean="0">
                <a:solidFill>
                  <a:schemeClr val="bg1"/>
                </a:solidFill>
                <a:latin typeface="Aharoni" panose="02010803020104030203" pitchFamily="2" charset="-79"/>
                <a:cs typeface="Aharoni" panose="02010803020104030203" pitchFamily="2" charset="-79"/>
              </a:rPr>
              <a:t>ein Weihnachtslied auf Deutsch</a:t>
            </a:r>
            <a:endParaRPr lang="en-US"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2719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417"/>
            <a:ext cx="8001000" cy="914400"/>
          </a:xfrm>
        </p:spPr>
        <p:txBody>
          <a:bodyPr/>
          <a:lstStyle/>
          <a:p>
            <a:pPr algn="ctr" eaLnBrk="1" hangingPunct="1"/>
            <a:r>
              <a:rPr lang="en-US" altLang="en-US" sz="4800" b="1" dirty="0" smtClean="0"/>
              <a:t>Die “</a:t>
            </a:r>
            <a:r>
              <a:rPr lang="en-US" altLang="en-US" sz="4800" b="1" dirty="0" err="1" smtClean="0"/>
              <a:t>Stille</a:t>
            </a:r>
            <a:r>
              <a:rPr lang="en-US" altLang="en-US" sz="4800" b="1" dirty="0" smtClean="0"/>
              <a:t> </a:t>
            </a:r>
            <a:r>
              <a:rPr lang="en-US" altLang="en-US" sz="4800" b="1" dirty="0" err="1" smtClean="0"/>
              <a:t>Nacht</a:t>
            </a:r>
            <a:r>
              <a:rPr lang="en-US" altLang="en-US" sz="4800" b="1" dirty="0" smtClean="0"/>
              <a:t>” von 1818</a:t>
            </a:r>
            <a:endParaRPr lang="en-US" altLang="en-US" sz="4400" b="1" dirty="0" smtClean="0"/>
          </a:p>
        </p:txBody>
      </p:sp>
      <p:sp>
        <p:nvSpPr>
          <p:cNvPr id="20483" name="Rectangle 3"/>
          <p:cNvSpPr>
            <a:spLocks noGrp="1" noChangeArrowheads="1"/>
          </p:cNvSpPr>
          <p:nvPr>
            <p:ph idx="1"/>
          </p:nvPr>
        </p:nvSpPr>
        <p:spPr>
          <a:xfrm>
            <a:off x="0" y="876300"/>
            <a:ext cx="9144000" cy="5105400"/>
          </a:xfrm>
        </p:spPr>
        <p:txBody>
          <a:bodyPr/>
          <a:lstStyle/>
          <a:p>
            <a:pPr>
              <a:lnSpc>
                <a:spcPct val="80000"/>
              </a:lnSpc>
              <a:defRPr/>
            </a:pPr>
            <a:r>
              <a:rPr lang="en-US" sz="2000" b="1" dirty="0" smtClean="0"/>
              <a:t>In 1818, a band of actors was performing in towns throughout the Austrian Alps. </a:t>
            </a:r>
            <a:r>
              <a:rPr lang="en-US" sz="2000" b="1" dirty="0"/>
              <a:t>On December 23 </a:t>
            </a:r>
            <a:r>
              <a:rPr lang="en-US" sz="2000" b="1" dirty="0" smtClean="0"/>
              <a:t>they </a:t>
            </a:r>
            <a:r>
              <a:rPr lang="en-US" sz="2000" b="1" dirty="0" smtClean="0"/>
              <a:t>arrived </a:t>
            </a:r>
            <a:r>
              <a:rPr lang="en-US" sz="2000" b="1" dirty="0" smtClean="0"/>
              <a:t>at </a:t>
            </a:r>
            <a:r>
              <a:rPr lang="en-US" sz="2000" b="1" dirty="0" err="1" smtClean="0"/>
              <a:t>Oberndorf</a:t>
            </a:r>
            <a:r>
              <a:rPr lang="en-US" sz="2000" b="1" dirty="0" smtClean="0"/>
              <a:t>, a village near Salzburg where they were to perform the story of Christ's birth in the small Church of St. </a:t>
            </a:r>
            <a:r>
              <a:rPr lang="en-US" sz="2000" b="1" dirty="0" smtClean="0"/>
              <a:t>Nicholas</a:t>
            </a:r>
            <a:r>
              <a:rPr lang="en-US" sz="2000" b="1" dirty="0" smtClean="0"/>
              <a:t>.</a:t>
            </a:r>
          </a:p>
          <a:p>
            <a:pPr marL="0" indent="0">
              <a:lnSpc>
                <a:spcPct val="80000"/>
              </a:lnSpc>
              <a:buNone/>
              <a:defRPr/>
            </a:pPr>
            <a:r>
              <a:rPr lang="en-US" sz="2000" b="1" dirty="0" smtClean="0"/>
              <a:t>As </a:t>
            </a:r>
            <a:r>
              <a:rPr lang="en-US" sz="2000" b="1" dirty="0" smtClean="0"/>
              <a:t>pastor </a:t>
            </a:r>
            <a:r>
              <a:rPr lang="en-US" sz="3200" b="1" dirty="0" smtClean="0">
                <a:solidFill>
                  <a:srgbClr val="FF0000"/>
                </a:solidFill>
                <a:effectLst>
                  <a:outerShdw blurRad="38100" dist="38100" dir="2700000" algn="tl">
                    <a:srgbClr val="000000">
                      <a:alpha val="43137"/>
                    </a:srgbClr>
                  </a:outerShdw>
                </a:effectLst>
              </a:rPr>
              <a:t>Josef Mohr </a:t>
            </a:r>
            <a:r>
              <a:rPr lang="en-US" sz="2000" b="1" dirty="0" smtClean="0"/>
              <a:t>left the Christmas celebration, he took a longer path home which took him up over a hill overlooking the village</a:t>
            </a:r>
            <a:r>
              <a:rPr lang="en-US" sz="2000" b="1" dirty="0" smtClean="0"/>
              <a:t>.</a:t>
            </a:r>
          </a:p>
          <a:p>
            <a:pPr marL="0" indent="0" eaLnBrk="1" hangingPunct="1">
              <a:lnSpc>
                <a:spcPct val="80000"/>
              </a:lnSpc>
              <a:buNone/>
              <a:defRPr/>
            </a:pPr>
            <a:endParaRPr lang="en-US" sz="2000" b="1" dirty="0" smtClean="0"/>
          </a:p>
          <a:p>
            <a:pPr eaLnBrk="1" hangingPunct="1">
              <a:lnSpc>
                <a:spcPct val="80000"/>
              </a:lnSpc>
              <a:defRPr/>
            </a:pPr>
            <a:r>
              <a:rPr lang="en-US" sz="2000" b="1" dirty="0" smtClean="0"/>
              <a:t>From that hilltop, Mohr looked down on the peaceful snow-covered village. His thoughts about the Christmas play suddenly made him remember a poem he had written a couple of years before: A poem about the night when angels announced the birth of the long-awaited Messiah to shepherds.</a:t>
            </a:r>
          </a:p>
        </p:txBody>
      </p:sp>
      <p:pic>
        <p:nvPicPr>
          <p:cNvPr id="3074" name="Picture 2" descr="http://www.donauschwaben-usa.org/6026-stille-nacht-kapelle-oberndor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3924815"/>
            <a:ext cx="3886200" cy="2570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207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533400" y="1447800"/>
            <a:ext cx="8153400" cy="5410200"/>
          </a:xfrm>
        </p:spPr>
        <p:txBody>
          <a:bodyPr/>
          <a:lstStyle/>
          <a:p>
            <a:pPr eaLnBrk="1" hangingPunct="1">
              <a:lnSpc>
                <a:spcPct val="80000"/>
              </a:lnSpc>
            </a:pPr>
            <a:r>
              <a:rPr lang="en-US" altLang="en-US" sz="1800" smtClean="0">
                <a:solidFill>
                  <a:schemeClr val="tx1"/>
                </a:solidFill>
              </a:rPr>
              <a:t>Mohr decided those words would make a good carol for his congregation the following evening at their Christmas Eve service. </a:t>
            </a:r>
          </a:p>
          <a:p>
            <a:pPr eaLnBrk="1" hangingPunct="1">
              <a:lnSpc>
                <a:spcPct val="80000"/>
              </a:lnSpc>
            </a:pPr>
            <a:r>
              <a:rPr lang="en-US" altLang="en-US" sz="1800" smtClean="0">
                <a:solidFill>
                  <a:schemeClr val="tx1"/>
                </a:solidFill>
              </a:rPr>
              <a:t>However, he didn't have any music to sing the poem. The next day Mohr went to see the church organist, </a:t>
            </a:r>
            <a:r>
              <a:rPr lang="en-US" altLang="en-US" sz="3600" b="1" smtClean="0">
                <a:solidFill>
                  <a:srgbClr val="FF0000"/>
                </a:solidFill>
              </a:rPr>
              <a:t>Franz Gruber</a:t>
            </a:r>
            <a:r>
              <a:rPr lang="en-US" altLang="en-US" sz="1800" smtClean="0">
                <a:solidFill>
                  <a:schemeClr val="tx1"/>
                </a:solidFill>
              </a:rPr>
              <a:t>. Gruber put guitar music to the song. The song became a hit. </a:t>
            </a:r>
          </a:p>
          <a:p>
            <a:pPr eaLnBrk="1" hangingPunct="1">
              <a:lnSpc>
                <a:spcPct val="80000"/>
              </a:lnSpc>
            </a:pPr>
            <a:r>
              <a:rPr lang="en-US" altLang="en-US" sz="1800" smtClean="0">
                <a:solidFill>
                  <a:schemeClr val="tx1"/>
                </a:solidFill>
              </a:rPr>
              <a:t>On Christmas Eve, the little Oberndorf congregation heard Gruber and Mohr sing their new composition to the accompaniment of Gruber's guitar.</a:t>
            </a:r>
          </a:p>
          <a:p>
            <a:pPr eaLnBrk="1" hangingPunct="1">
              <a:lnSpc>
                <a:spcPct val="80000"/>
              </a:lnSpc>
            </a:pPr>
            <a:r>
              <a:rPr lang="en-US" altLang="en-US" sz="1800" smtClean="0">
                <a:solidFill>
                  <a:schemeClr val="tx1"/>
                </a:solidFill>
              </a:rPr>
              <a:t>Weeks later, well-known organ builder Karl Mauracher arrived to fix the St. Nicholas church organ. When he finished, Mauracher stepped back to let Gruber test the instrument. </a:t>
            </a:r>
          </a:p>
          <a:p>
            <a:pPr eaLnBrk="1" hangingPunct="1">
              <a:lnSpc>
                <a:spcPct val="80000"/>
              </a:lnSpc>
            </a:pPr>
            <a:r>
              <a:rPr lang="en-US" altLang="en-US" sz="1800" smtClean="0">
                <a:solidFill>
                  <a:schemeClr val="tx1"/>
                </a:solidFill>
              </a:rPr>
              <a:t>When Gruber sat down, his fingers began playing the simple melody he had written for Mohr's Christmas poem. Deeply impressed, Mauracher took the music and words of “Stille Nacht" back to his own Alpine village, Kapfing. There, two well-known families of singers -- the Rainers and the Strassers -- heard it. Captivated by “Stille Nacht," both groups added the song to their Christmas carols.</a:t>
            </a:r>
          </a:p>
          <a:p>
            <a:pPr eaLnBrk="1" hangingPunct="1">
              <a:lnSpc>
                <a:spcPct val="80000"/>
              </a:lnSpc>
            </a:pPr>
            <a:r>
              <a:rPr lang="en-US" altLang="en-US" sz="1800" smtClean="0">
                <a:solidFill>
                  <a:schemeClr val="tx1"/>
                </a:solidFill>
              </a:rPr>
              <a:t>Eventually the song began spreading throughout Europe, first with King Frederick William IV of Prussia, who ordered his cathedral choir to sing it every Christmas Eve. The Rainers brought it to America.</a:t>
            </a:r>
          </a:p>
          <a:p>
            <a:pPr eaLnBrk="1" hangingPunct="1">
              <a:lnSpc>
                <a:spcPct val="80000"/>
              </a:lnSpc>
            </a:pPr>
            <a:endParaRPr lang="en-US" altLang="en-US" sz="1800" smtClean="0"/>
          </a:p>
        </p:txBody>
      </p:sp>
    </p:spTree>
    <p:extLst>
      <p:ext uri="{BB962C8B-B14F-4D97-AF65-F5344CB8AC3E}">
        <p14:creationId xmlns:p14="http://schemas.microsoft.com/office/powerpoint/2010/main" val="2091963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363</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Die “Stille Nacht” von 1818</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Stille Nacht</dc:title>
  <dc:creator>Alysha Holmquist</dc:creator>
  <cp:lastModifiedBy>Alysha Holmquist</cp:lastModifiedBy>
  <cp:revision>3</cp:revision>
  <dcterms:created xsi:type="dcterms:W3CDTF">2013-12-04T00:52:54Z</dcterms:created>
  <dcterms:modified xsi:type="dcterms:W3CDTF">2014-12-12T00:23:11Z</dcterms:modified>
</cp:coreProperties>
</file>