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57" r:id="rId5"/>
    <p:sldId id="262" r:id="rId6"/>
    <p:sldId id="260" r:id="rId7"/>
    <p:sldId id="263" r:id="rId8"/>
    <p:sldId id="264"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D94591-DEE6-4BB2-9778-FFA65E5EC71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B4058-D6B0-4C6A-9AD1-C937D9682D24}"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94591-DEE6-4BB2-9778-FFA65E5EC71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B4058-D6B0-4C6A-9AD1-C937D9682D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94591-DEE6-4BB2-9778-FFA65E5EC71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B4058-D6B0-4C6A-9AD1-C937D9682D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94591-DEE6-4BB2-9778-FFA65E5EC71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B4058-D6B0-4C6A-9AD1-C937D9682D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94591-DEE6-4BB2-9778-FFA65E5EC716}"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B4058-D6B0-4C6A-9AD1-C937D9682D24}"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D94591-DEE6-4BB2-9778-FFA65E5EC716}"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B4058-D6B0-4C6A-9AD1-C937D9682D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94591-DEE6-4BB2-9778-FFA65E5EC716}" type="datetimeFigureOut">
              <a:rPr lang="en-US" smtClean="0"/>
              <a:t>11/24/2015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B4058-D6B0-4C6A-9AD1-C937D9682D24}"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D94591-DEE6-4BB2-9778-FFA65E5EC716}" type="datetimeFigureOut">
              <a:rPr lang="en-US" smtClean="0"/>
              <a:t>11/24/2015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B4058-D6B0-4C6A-9AD1-C937D9682D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94591-DEE6-4BB2-9778-FFA65E5EC716}" type="datetimeFigureOut">
              <a:rPr lang="en-US" smtClean="0"/>
              <a:t>11/24/2015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B4058-D6B0-4C6A-9AD1-C937D9682D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94591-DEE6-4BB2-9778-FFA65E5EC716}"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B4058-D6B0-4C6A-9AD1-C937D9682D24}"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94591-DEE6-4BB2-9778-FFA65E5EC716}"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B4058-D6B0-4C6A-9AD1-C937D9682D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AD94591-DEE6-4BB2-9778-FFA65E5EC716}" type="datetimeFigureOut">
              <a:rPr lang="en-US" smtClean="0"/>
              <a:t>11/24/2015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DFB4058-D6B0-4C6A-9AD1-C937D9682D24}"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8.wdp"/><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err="1" smtClean="0"/>
              <a:t>Nikolaustag</a:t>
            </a:r>
            <a:endParaRPr lang="en-US" dirty="0"/>
          </a:p>
        </p:txBody>
      </p:sp>
      <p:sp>
        <p:nvSpPr>
          <p:cNvPr id="3" name="Subtitle 2"/>
          <p:cNvSpPr>
            <a:spLocks noGrp="1"/>
          </p:cNvSpPr>
          <p:nvPr>
            <p:ph type="subTitle" idx="1"/>
          </p:nvPr>
        </p:nvSpPr>
        <p:spPr>
          <a:xfrm>
            <a:off x="990600" y="5410200"/>
            <a:ext cx="6858000" cy="990600"/>
          </a:xfrm>
        </p:spPr>
        <p:txBody>
          <a:bodyPr/>
          <a:lstStyle/>
          <a:p>
            <a:pPr algn="ctr"/>
            <a:r>
              <a:rPr lang="en-US" dirty="0" smtClean="0"/>
              <a:t>December 6</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255" y="2286000"/>
            <a:ext cx="5224462" cy="2990433"/>
          </a:xfrm>
          <a:prstGeom prst="rect">
            <a:avLst/>
          </a:prstGeom>
        </p:spPr>
      </p:pic>
    </p:spTree>
    <p:extLst>
      <p:ext uri="{BB962C8B-B14F-4D97-AF65-F5344CB8AC3E}">
        <p14:creationId xmlns:p14="http://schemas.microsoft.com/office/powerpoint/2010/main" val="108139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62000"/>
            <a:ext cx="3443287" cy="25791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762000"/>
            <a:ext cx="3443288" cy="25791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914400"/>
            <a:ext cx="2990850" cy="3357652"/>
          </a:xfrm>
          <a:prstGeom prst="rect">
            <a:avLst/>
          </a:prstGeom>
        </p:spPr>
      </p:pic>
      <p:sp>
        <p:nvSpPr>
          <p:cNvPr id="7" name="TextBox 6"/>
          <p:cNvSpPr txBox="1"/>
          <p:nvPr/>
        </p:nvSpPr>
        <p:spPr>
          <a:xfrm>
            <a:off x="457200" y="4343400"/>
            <a:ext cx="2362200" cy="923330"/>
          </a:xfrm>
          <a:prstGeom prst="rect">
            <a:avLst/>
          </a:prstGeom>
          <a:noFill/>
        </p:spPr>
        <p:txBody>
          <a:bodyPr wrap="square" rtlCol="0">
            <a:spAutoFit/>
          </a:bodyPr>
          <a:lstStyle/>
          <a:p>
            <a:r>
              <a:rPr lang="en-US" dirty="0" smtClean="0">
                <a:latin typeface="Century Gothic" panose="020B0502020202020204" pitchFamily="34" charset="0"/>
              </a:rPr>
              <a:t>There are many Krampus themed greeting cards!</a:t>
            </a:r>
            <a:endParaRPr lang="en-US" dirty="0">
              <a:latin typeface="Century Gothic" panose="020B0502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09600"/>
            <a:ext cx="36957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69" y="411502"/>
            <a:ext cx="3695700"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5587" y="411501"/>
            <a:ext cx="3705225"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19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58" y="762000"/>
            <a:ext cx="3636958" cy="514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779818" y="685800"/>
            <a:ext cx="3581400" cy="954107"/>
          </a:xfrm>
          <a:prstGeom prst="rect">
            <a:avLst/>
          </a:prstGeom>
          <a:noFill/>
        </p:spPr>
        <p:txBody>
          <a:bodyPr wrap="square" rtlCol="0">
            <a:spAutoFit/>
          </a:bodyPr>
          <a:lstStyle/>
          <a:p>
            <a:pPr algn="ctr"/>
            <a:r>
              <a:rPr lang="en-US" sz="2800" dirty="0" smtClean="0">
                <a:latin typeface="Century Gothic" panose="020B0502020202020204" pitchFamily="34" charset="0"/>
              </a:rPr>
              <a:t>Wer war Sankt Nikolaus? </a:t>
            </a:r>
            <a:endParaRPr lang="en-US" sz="2800" dirty="0">
              <a:latin typeface="Century Gothic" panose="020B0502020202020204" pitchFamily="34" charset="0"/>
            </a:endParaRPr>
          </a:p>
        </p:txBody>
      </p:sp>
      <p:sp>
        <p:nvSpPr>
          <p:cNvPr id="6" name="TextBox 5"/>
          <p:cNvSpPr txBox="1"/>
          <p:nvPr/>
        </p:nvSpPr>
        <p:spPr>
          <a:xfrm>
            <a:off x="4513118" y="1981200"/>
            <a:ext cx="4478482"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Century Gothic" panose="020B0502020202020204" pitchFamily="34" charset="0"/>
              </a:rPr>
              <a:t>Nikolaus of Myra </a:t>
            </a:r>
            <a:r>
              <a:rPr lang="en-US" dirty="0" smtClean="0">
                <a:latin typeface="Century Gothic" panose="020B0502020202020204" pitchFamily="34" charset="0"/>
              </a:rPr>
              <a:t>was born 15 March 270 and died </a:t>
            </a:r>
            <a:r>
              <a:rPr lang="en-US" b="1" dirty="0" smtClean="0">
                <a:latin typeface="Century Gothic" panose="020B0502020202020204" pitchFamily="34" charset="0"/>
              </a:rPr>
              <a:t>6 December </a:t>
            </a:r>
            <a:r>
              <a:rPr lang="en-US" dirty="0" smtClean="0">
                <a:latin typeface="Century Gothic" panose="020B0502020202020204" pitchFamily="34" charset="0"/>
              </a:rPr>
              <a:t>343 at the age of 73 in what is now Turkey. </a:t>
            </a:r>
          </a:p>
          <a:p>
            <a:endParaRPr lang="en-US" dirty="0" smtClean="0">
              <a:latin typeface="Century Gothic" panose="020B0502020202020204" pitchFamily="34" charset="0"/>
            </a:endParaRPr>
          </a:p>
          <a:p>
            <a:pPr marL="285750" indent="-285750">
              <a:buFont typeface="Arial" panose="020B0604020202020204" pitchFamily="34" charset="0"/>
              <a:buChar char="•"/>
            </a:pPr>
            <a:r>
              <a:rPr lang="en-US" altLang="en-US" dirty="0" smtClean="0">
                <a:latin typeface="Century Gothic" pitchFamily="34" charset="0"/>
              </a:rPr>
              <a:t>His wealthy parents died when he was young. He gave up his inheritance to help the poor and dedicated his life to serving God and others. He became a saint because of his work with the poor and needy as well as children.</a:t>
            </a:r>
          </a:p>
          <a:p>
            <a:pPr marL="285750" indent="-285750">
              <a:buFont typeface="Arial" panose="020B0604020202020204" pitchFamily="34" charset="0"/>
              <a:buChar char="•"/>
            </a:pPr>
            <a:endParaRPr lang="en-US" dirty="0">
              <a:latin typeface="Century Gothic" pitchFamily="34" charset="0"/>
            </a:endParaRPr>
          </a:p>
          <a:p>
            <a:endParaRPr lang="en-US" dirty="0">
              <a:latin typeface="Century Gothic" pitchFamily="34" charset="0"/>
            </a:endParaRPr>
          </a:p>
        </p:txBody>
      </p:sp>
    </p:spTree>
    <p:extLst>
      <p:ext uri="{BB962C8B-B14F-4D97-AF65-F5344CB8AC3E}">
        <p14:creationId xmlns:p14="http://schemas.microsoft.com/office/powerpoint/2010/main" val="257154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79818" y="685800"/>
            <a:ext cx="3581400" cy="954107"/>
          </a:xfrm>
          <a:prstGeom prst="rect">
            <a:avLst/>
          </a:prstGeom>
          <a:noFill/>
        </p:spPr>
        <p:txBody>
          <a:bodyPr wrap="square" rtlCol="0">
            <a:spAutoFit/>
          </a:bodyPr>
          <a:lstStyle/>
          <a:p>
            <a:pPr algn="ctr"/>
            <a:r>
              <a:rPr lang="en-US" sz="2800" dirty="0" smtClean="0">
                <a:latin typeface="Century Gothic" panose="020B0502020202020204" pitchFamily="34" charset="0"/>
              </a:rPr>
              <a:t>Wer war Sankt Nikolaus? </a:t>
            </a:r>
            <a:endParaRPr lang="en-US" sz="2800" dirty="0">
              <a:latin typeface="Century Gothic" panose="020B0502020202020204" pitchFamily="34" charset="0"/>
            </a:endParaRPr>
          </a:p>
        </p:txBody>
      </p:sp>
      <p:sp>
        <p:nvSpPr>
          <p:cNvPr id="6" name="TextBox 5"/>
          <p:cNvSpPr txBox="1"/>
          <p:nvPr/>
        </p:nvSpPr>
        <p:spPr>
          <a:xfrm>
            <a:off x="4513118" y="1762501"/>
            <a:ext cx="4478482"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entury Gothic" panose="020B0502020202020204" pitchFamily="34" charset="0"/>
              </a:rPr>
              <a:t>One legend tells how during a terrible famine, a malicious butcher lured three little children into his house, where he killed them in order to sell them off as ham. Saint Nicholas, visiting the region to care for the hungry, not only saw through the butcher's horrific crime but also resurrected the three boys from the barrel by his prayers.</a:t>
            </a:r>
            <a:endParaRPr lang="en-US" dirty="0">
              <a:latin typeface="Century Gothic" panose="020B0502020202020204" pitchFamily="34" charset="0"/>
            </a:endParaRPr>
          </a:p>
          <a:p>
            <a:pPr marL="285750" indent="-285750">
              <a:buFont typeface="Arial" panose="020B0604020202020204" pitchFamily="34" charset="0"/>
              <a:buChar char="•"/>
            </a:pPr>
            <a:endParaRPr lang="en-US" dirty="0" smtClean="0">
              <a:latin typeface="Century Gothic" panose="020B0502020202020204" pitchFamily="34" charset="0"/>
            </a:endParaRPr>
          </a:p>
          <a:p>
            <a:pPr marL="285750" indent="-285750">
              <a:buFont typeface="Arial" panose="020B0604020202020204" pitchFamily="34" charset="0"/>
              <a:buChar char="•"/>
            </a:pPr>
            <a:r>
              <a:rPr lang="en-US" dirty="0" smtClean="0">
                <a:latin typeface="Century Gothic" panose="020B0502020202020204" pitchFamily="34" charset="0"/>
              </a:rPr>
              <a:t>He is considered the patron saint of children.</a:t>
            </a:r>
          </a:p>
          <a:p>
            <a:endParaRPr lang="en-US" dirty="0">
              <a:latin typeface="Century Gothic" panose="020B0502020202020204"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2759" b="100000" l="5202" r="100000">
                        <a14:backgroundMark x1="68208" y1="31034" x2="68786" y2="22069"/>
                        <a14:backgroundMark x1="64740" y1="28276" x2="67630" y2="22759"/>
                      </a14:backgroundRemoval>
                    </a14:imgEffect>
                  </a14:imgLayer>
                </a14:imgProps>
              </a:ext>
              <a:ext uri="{28A0092B-C50C-407E-A947-70E740481C1C}">
                <a14:useLocalDpi xmlns:a14="http://schemas.microsoft.com/office/drawing/2010/main" val="0"/>
              </a:ext>
            </a:extLst>
          </a:blip>
          <a:stretch>
            <a:fillRect/>
          </a:stretch>
        </p:blipFill>
        <p:spPr>
          <a:xfrm>
            <a:off x="0" y="270164"/>
            <a:ext cx="2549516" cy="42737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318" y="2743200"/>
            <a:ext cx="2590800" cy="3211986"/>
          </a:xfrm>
          <a:prstGeom prst="rect">
            <a:avLst/>
          </a:prstGeom>
        </p:spPr>
      </p:pic>
      <p:sp>
        <p:nvSpPr>
          <p:cNvPr id="4" name="Rectangle 3"/>
          <p:cNvSpPr/>
          <p:nvPr/>
        </p:nvSpPr>
        <p:spPr>
          <a:xfrm>
            <a:off x="1922318" y="2743200"/>
            <a:ext cx="2590800" cy="321198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14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3311" y="708891"/>
            <a:ext cx="4632034"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entury Gothic" panose="020B0502020202020204" pitchFamily="34" charset="0"/>
              </a:rPr>
              <a:t>St. Nikolaus had a reputation for secret gift-giving, such as putting coins in the shoes of those who left them out for him.</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smtClean="0">
                <a:latin typeface="Century Gothic" panose="020B0502020202020204" pitchFamily="34" charset="0"/>
              </a:rPr>
              <a:t>Now, on December 5</a:t>
            </a:r>
            <a:r>
              <a:rPr lang="en-US" baseline="30000" dirty="0" smtClean="0">
                <a:latin typeface="Century Gothic" panose="020B0502020202020204" pitchFamily="34" charset="0"/>
              </a:rPr>
              <a:t>th</a:t>
            </a:r>
            <a:r>
              <a:rPr lang="en-US" dirty="0" smtClean="0">
                <a:latin typeface="Century Gothic" panose="020B0502020202020204" pitchFamily="34" charset="0"/>
              </a:rPr>
              <a:t>, children leave their shoes outside the door, and awaken to find them filled with oranges, chocolates, and goodies. </a:t>
            </a:r>
            <a:endParaRPr lang="en-US" dirty="0">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786353"/>
            <a:ext cx="3590925" cy="529904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537491"/>
            <a:ext cx="3722256" cy="2463257"/>
          </a:xfrm>
          <a:prstGeom prst="rect">
            <a:avLst/>
          </a:prstGeom>
        </p:spPr>
      </p:pic>
    </p:spTree>
    <p:extLst>
      <p:ext uri="{BB962C8B-B14F-4D97-AF65-F5344CB8AC3E}">
        <p14:creationId xmlns:p14="http://schemas.microsoft.com/office/powerpoint/2010/main" val="1005826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869507"/>
            <a:ext cx="4953000" cy="4164563"/>
          </a:xfrm>
          <a:prstGeom prst="rect">
            <a:avLst/>
          </a:prstGeom>
        </p:spPr>
      </p:pic>
      <p:sp>
        <p:nvSpPr>
          <p:cNvPr id="2" name="Rectangle 1"/>
          <p:cNvSpPr/>
          <p:nvPr/>
        </p:nvSpPr>
        <p:spPr>
          <a:xfrm>
            <a:off x="3916381" y="2286000"/>
            <a:ext cx="4587837" cy="2308324"/>
          </a:xfrm>
          <a:prstGeom prst="rect">
            <a:avLst/>
          </a:prstGeom>
        </p:spPr>
        <p:txBody>
          <a:bodyPr wrap="square">
            <a:spAutoFit/>
          </a:bodyPr>
          <a:lstStyle/>
          <a:p>
            <a:pPr algn="ctr">
              <a:lnSpc>
                <a:spcPct val="150000"/>
              </a:lnSpc>
            </a:pPr>
            <a:r>
              <a:rPr lang="de-DE" sz="1600" b="1" dirty="0">
                <a:latin typeface="Century Gothic" panose="020B0502020202020204" pitchFamily="34" charset="0"/>
              </a:rPr>
              <a:t>Grüß Gott, ihr Kinder hier im Haus!</a:t>
            </a:r>
          </a:p>
          <a:p>
            <a:pPr algn="ctr">
              <a:lnSpc>
                <a:spcPct val="150000"/>
              </a:lnSpc>
            </a:pPr>
            <a:r>
              <a:rPr lang="de-DE" sz="1600" b="1" dirty="0">
                <a:latin typeface="Century Gothic" panose="020B0502020202020204" pitchFamily="34" charset="0"/>
              </a:rPr>
              <a:t> </a:t>
            </a:r>
            <a:r>
              <a:rPr lang="de-DE" sz="1600" b="1" dirty="0" smtClean="0">
                <a:latin typeface="Century Gothic" panose="020B0502020202020204" pitchFamily="34" charset="0"/>
              </a:rPr>
              <a:t>Hört </a:t>
            </a:r>
            <a:r>
              <a:rPr lang="de-DE" sz="1600" b="1" dirty="0">
                <a:latin typeface="Century Gothic" panose="020B0502020202020204" pitchFamily="34" charset="0"/>
              </a:rPr>
              <a:t>zu: Ich bin St. Nikolaus!</a:t>
            </a:r>
          </a:p>
          <a:p>
            <a:pPr algn="ctr">
              <a:lnSpc>
                <a:spcPct val="150000"/>
              </a:lnSpc>
            </a:pPr>
            <a:r>
              <a:rPr lang="de-DE" sz="1600" b="1" dirty="0" smtClean="0">
                <a:latin typeface="Century Gothic" panose="020B0502020202020204" pitchFamily="34" charset="0"/>
              </a:rPr>
              <a:t>Habt </a:t>
            </a:r>
            <a:r>
              <a:rPr lang="de-DE" sz="1600" b="1" dirty="0">
                <a:latin typeface="Century Gothic" panose="020B0502020202020204" pitchFamily="34" charset="0"/>
              </a:rPr>
              <a:t>keine Angst, shaut mich nur an-</a:t>
            </a:r>
          </a:p>
          <a:p>
            <a:pPr algn="ctr">
              <a:lnSpc>
                <a:spcPct val="150000"/>
              </a:lnSpc>
            </a:pPr>
            <a:r>
              <a:rPr lang="de-DE" sz="1600" b="1" dirty="0">
                <a:latin typeface="Century Gothic" panose="020B0502020202020204" pitchFamily="34" charset="0"/>
              </a:rPr>
              <a:t> </a:t>
            </a:r>
            <a:r>
              <a:rPr lang="de-DE" sz="1600" b="1" dirty="0" smtClean="0">
                <a:latin typeface="Century Gothic" panose="020B0502020202020204" pitchFamily="34" charset="0"/>
              </a:rPr>
              <a:t>ich </a:t>
            </a:r>
            <a:r>
              <a:rPr lang="de-DE" sz="1600" b="1" dirty="0">
                <a:latin typeface="Century Gothic" panose="020B0502020202020204" pitchFamily="34" charset="0"/>
              </a:rPr>
              <a:t>bin kein wilder fremder </a:t>
            </a:r>
            <a:r>
              <a:rPr lang="de-DE" sz="1600" b="1" dirty="0" smtClean="0">
                <a:latin typeface="Century Gothic" panose="020B0502020202020204" pitchFamily="34" charset="0"/>
              </a:rPr>
              <a:t>Mann.</a:t>
            </a:r>
          </a:p>
          <a:p>
            <a:pPr algn="ctr">
              <a:lnSpc>
                <a:spcPct val="150000"/>
              </a:lnSpc>
            </a:pPr>
            <a:r>
              <a:rPr lang="de-DE" sz="1600" b="1" dirty="0" smtClean="0">
                <a:latin typeface="Century Gothic" panose="020B0502020202020204" pitchFamily="34" charset="0"/>
              </a:rPr>
              <a:t>Den </a:t>
            </a:r>
            <a:r>
              <a:rPr lang="de-DE" sz="1600" b="1" dirty="0">
                <a:latin typeface="Century Gothic" panose="020B0502020202020204" pitchFamily="34" charset="0"/>
              </a:rPr>
              <a:t>Sack hier hab' ich mitgebracht</a:t>
            </a:r>
            <a:r>
              <a:rPr lang="de-DE" sz="1600" b="1" dirty="0" smtClean="0">
                <a:latin typeface="Century Gothic" panose="020B0502020202020204" pitchFamily="34" charset="0"/>
              </a:rPr>
              <a:t>,</a:t>
            </a:r>
            <a:endParaRPr lang="de-DE" sz="1600" b="1" dirty="0">
              <a:latin typeface="Century Gothic" panose="020B0502020202020204" pitchFamily="34" charset="0"/>
            </a:endParaRPr>
          </a:p>
          <a:p>
            <a:pPr algn="ctr">
              <a:lnSpc>
                <a:spcPct val="150000"/>
              </a:lnSpc>
            </a:pPr>
            <a:r>
              <a:rPr lang="de-DE" sz="1600" b="1" dirty="0">
                <a:latin typeface="Century Gothic" panose="020B0502020202020204" pitchFamily="34" charset="0"/>
              </a:rPr>
              <a:t>da drin steckt, was euch Freude macht!</a:t>
            </a:r>
            <a:endParaRPr lang="en-US" sz="1600" b="1" dirty="0">
              <a:latin typeface="Century Gothic" panose="020B0502020202020204" pitchFamily="34" charset="0"/>
            </a:endParaRPr>
          </a:p>
        </p:txBody>
      </p:sp>
      <p:sp>
        <p:nvSpPr>
          <p:cNvPr id="4" name="TextBox 3"/>
          <p:cNvSpPr txBox="1"/>
          <p:nvPr/>
        </p:nvSpPr>
        <p:spPr>
          <a:xfrm>
            <a:off x="3916380" y="531091"/>
            <a:ext cx="477042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entury Gothic" panose="020B0502020202020204" pitchFamily="34" charset="0"/>
              </a:rPr>
              <a:t>St. Nikolaus visits children at home – he comes right to the front door</a:t>
            </a:r>
            <a:r>
              <a:rPr lang="en-US" dirty="0">
                <a:latin typeface="Century Gothic" panose="020B0502020202020204" pitchFamily="34" charset="0"/>
              </a:rPr>
              <a:t>! –  </a:t>
            </a:r>
            <a:r>
              <a:rPr lang="en-US" dirty="0" smtClean="0">
                <a:latin typeface="Century Gothic" panose="020B0502020202020204" pitchFamily="34" charset="0"/>
              </a:rPr>
              <a:t>and reads to them from a large golden book… </a:t>
            </a:r>
            <a:endParaRPr lang="en-US" dirty="0">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57224"/>
            <a:ext cx="3395270" cy="2543175"/>
          </a:xfrm>
          <a:prstGeom prst="rect">
            <a:avLst/>
          </a:prstGeom>
        </p:spPr>
      </p:pic>
      <p:sp>
        <p:nvSpPr>
          <p:cNvPr id="6" name="TextBox 5"/>
          <p:cNvSpPr txBox="1"/>
          <p:nvPr/>
        </p:nvSpPr>
        <p:spPr>
          <a:xfrm>
            <a:off x="435014" y="3423347"/>
            <a:ext cx="2943185"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entury Gothic" panose="020B0502020202020204" pitchFamily="34" charset="0"/>
              </a:rPr>
              <a:t>Hello, children here in the house! Listen: I’m am Saint Nikolaus! Don’t be afraid, just look at me, I’m no wild, strange man. This sack here I brought, what’s inside will make you happy!</a:t>
            </a:r>
            <a:endParaRPr lang="en-US" dirty="0">
              <a:latin typeface="Century Gothic" panose="020B0502020202020204" pitchFamily="34" charset="0"/>
            </a:endParaRPr>
          </a:p>
        </p:txBody>
      </p:sp>
    </p:spTree>
    <p:extLst>
      <p:ext uri="{BB962C8B-B14F-4D97-AF65-F5344CB8AC3E}">
        <p14:creationId xmlns:p14="http://schemas.microsoft.com/office/powerpoint/2010/main" val="62487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8745" y="729673"/>
            <a:ext cx="6172200" cy="369332"/>
          </a:xfrm>
          <a:prstGeom prst="rect">
            <a:avLst/>
          </a:prstGeom>
          <a:noFill/>
        </p:spPr>
        <p:txBody>
          <a:bodyPr wrap="square" rtlCol="0">
            <a:spAutoFit/>
          </a:bodyPr>
          <a:lstStyle/>
          <a:p>
            <a:r>
              <a:rPr lang="en-US" dirty="0" smtClean="0">
                <a:latin typeface="Century Gothic" panose="020B0502020202020204" pitchFamily="34" charset="0"/>
              </a:rPr>
              <a:t>But St. Nikolaus doesn’t visit the children alone….</a:t>
            </a:r>
            <a:endParaRPr lang="en-US" dirty="0">
              <a:latin typeface="Century Gothic" panose="020B0502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95400"/>
            <a:ext cx="5576888" cy="3711165"/>
          </a:xfrm>
          <a:prstGeom prst="rect">
            <a:avLst/>
          </a:prstGeom>
        </p:spPr>
      </p:pic>
      <p:sp>
        <p:nvSpPr>
          <p:cNvPr id="6" name="TextBox 5"/>
          <p:cNvSpPr txBox="1"/>
          <p:nvPr/>
        </p:nvSpPr>
        <p:spPr>
          <a:xfrm>
            <a:off x="1295400" y="5380304"/>
            <a:ext cx="7329056" cy="369332"/>
          </a:xfrm>
          <a:prstGeom prst="rect">
            <a:avLst/>
          </a:prstGeom>
          <a:noFill/>
        </p:spPr>
        <p:txBody>
          <a:bodyPr wrap="square" rtlCol="0">
            <a:spAutoFit/>
          </a:bodyPr>
          <a:lstStyle/>
          <a:p>
            <a:r>
              <a:rPr lang="en-US" dirty="0">
                <a:latin typeface="Century Gothic" panose="020B0502020202020204" pitchFamily="34" charset="0"/>
              </a:rPr>
              <a:t>E</a:t>
            </a:r>
            <a:r>
              <a:rPr lang="en-US" dirty="0" smtClean="0">
                <a:latin typeface="Century Gothic" panose="020B0502020202020204" pitchFamily="34" charset="0"/>
              </a:rPr>
              <a:t>ach German-speaking country has it’s own “companion”….</a:t>
            </a:r>
            <a:endParaRPr lang="en-US" dirty="0">
              <a:latin typeface="Century Gothic" panose="020B0502020202020204" pitchFamily="34" charset="0"/>
            </a:endParaRPr>
          </a:p>
        </p:txBody>
      </p:sp>
    </p:spTree>
    <p:extLst>
      <p:ext uri="{BB962C8B-B14F-4D97-AF65-F5344CB8AC3E}">
        <p14:creationId xmlns:p14="http://schemas.microsoft.com/office/powerpoint/2010/main" val="3971415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7818" y="1032569"/>
            <a:ext cx="617220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entury Gothic" panose="020B0502020202020204" pitchFamily="34" charset="0"/>
              </a:rPr>
              <a:t>In Germany, St. Nikolaus travels with his companion Knecht Ruprecht. </a:t>
            </a:r>
          </a:p>
          <a:p>
            <a:pPr marL="285750" indent="-285750">
              <a:buFont typeface="Arial" panose="020B0604020202020204" pitchFamily="34" charset="0"/>
              <a:buChar char="•"/>
            </a:pPr>
            <a:endParaRPr lang="en-US" sz="1600" dirty="0" smtClean="0">
              <a:latin typeface="Century Gothic" panose="020B0502020202020204" pitchFamily="34" charset="0"/>
            </a:endParaRPr>
          </a:p>
          <a:p>
            <a:pPr marL="285750" indent="-285750">
              <a:buFont typeface="Arial" panose="020B0604020202020204" pitchFamily="34" charset="0"/>
              <a:buChar char="•"/>
            </a:pPr>
            <a:r>
              <a:rPr lang="en-US" sz="1600" dirty="0" smtClean="0">
                <a:latin typeface="Century Gothic" panose="020B0502020202020204" pitchFamily="34" charset="0"/>
              </a:rPr>
              <a:t>According </a:t>
            </a:r>
            <a:r>
              <a:rPr lang="en-US" sz="1600" dirty="0">
                <a:latin typeface="Century Gothic" panose="020B0502020202020204" pitchFamily="34" charset="0"/>
              </a:rPr>
              <a:t>to tradition, Knecht Ruprecht asks children whether they can pray. If they can, they receive apples, nuts, </a:t>
            </a:r>
            <a:r>
              <a:rPr lang="en-US" sz="1600" dirty="0" smtClean="0">
                <a:latin typeface="Century Gothic" panose="020B0502020202020204" pitchFamily="34" charset="0"/>
              </a:rPr>
              <a:t>and gingerbread. If </a:t>
            </a:r>
            <a:r>
              <a:rPr lang="en-US" sz="1600" dirty="0">
                <a:latin typeface="Century Gothic" panose="020B0502020202020204" pitchFamily="34" charset="0"/>
              </a:rPr>
              <a:t>they cannot, he beats the children with his bag of ashes</a:t>
            </a:r>
            <a:r>
              <a:rPr lang="en-US" sz="1600" dirty="0" smtClean="0">
                <a:latin typeface="Century Gothic" panose="020B0502020202020204" pitchFamily="34" charset="0"/>
              </a:rPr>
              <a:t>. </a:t>
            </a:r>
          </a:p>
          <a:p>
            <a:pPr marL="285750" indent="-285750">
              <a:buFont typeface="Arial" panose="020B0604020202020204" pitchFamily="34" charset="0"/>
              <a:buChar char="•"/>
            </a:pPr>
            <a:endParaRPr lang="en-US" sz="1600" dirty="0" smtClean="0">
              <a:latin typeface="Century Gothic" panose="020B0502020202020204" pitchFamily="34" charset="0"/>
            </a:endParaRPr>
          </a:p>
          <a:p>
            <a:pPr marL="285750" indent="-285750">
              <a:buFont typeface="Arial" panose="020B0604020202020204" pitchFamily="34" charset="0"/>
              <a:buChar char="•"/>
            </a:pPr>
            <a:r>
              <a:rPr lang="en-US" sz="1600" dirty="0" smtClean="0">
                <a:latin typeface="Century Gothic" panose="020B0502020202020204" pitchFamily="34" charset="0"/>
              </a:rPr>
              <a:t>Knecht </a:t>
            </a:r>
            <a:r>
              <a:rPr lang="en-US" sz="1600" dirty="0">
                <a:latin typeface="Century Gothic" panose="020B0502020202020204" pitchFamily="34" charset="0"/>
              </a:rPr>
              <a:t>Ruprecht gives naughty children useless, ugly gifts such as lumps of coal, sticks, and stones, while well-behaving children receive sweets from Saint Nicholas. He also can be known to give naughty children a switch (stick) in their shoes for their parents to beat them with, instead of candy, fruit and nuts, in the German tradition.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572000"/>
            <a:ext cx="2667000" cy="1493520"/>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8127" y="97253"/>
            <a:ext cx="1613379" cy="3464519"/>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4898" b="97143" l="1942" r="100000">
                        <a14:backgroundMark x1="76699" y1="61224" x2="84951" y2="41224"/>
                        <a14:backgroundMark x1="72816" y1="69388" x2="75728" y2="61224"/>
                        <a14:backgroundMark x1="72330" y1="72653" x2="72816" y2="66531"/>
                        <a14:backgroundMark x1="70874" y1="77959" x2="71845" y2="77551"/>
                        <a14:backgroundMark x1="97573" y1="77959" x2="98544" y2="83673"/>
                        <a14:backgroundMark x1="69903" y1="85714" x2="80097" y2="90612"/>
                        <a14:backgroundMark x1="68447" y1="84490" x2="67961" y2="81224"/>
                      </a14:backgroundRemoval>
                    </a14:imgEffect>
                  </a14:imgLayer>
                </a14:imgProps>
              </a:ext>
              <a:ext uri="{28A0092B-C50C-407E-A947-70E740481C1C}">
                <a14:useLocalDpi xmlns:a14="http://schemas.microsoft.com/office/drawing/2010/main" val="0"/>
              </a:ext>
            </a:extLst>
          </a:blip>
          <a:stretch>
            <a:fillRect/>
          </a:stretch>
        </p:blipFill>
        <p:spPr>
          <a:xfrm>
            <a:off x="685800" y="3037018"/>
            <a:ext cx="2581275" cy="3069963"/>
          </a:xfrm>
          <a:prstGeom prst="rect">
            <a:avLst/>
          </a:prstGeom>
        </p:spPr>
      </p:pic>
      <p:sp>
        <p:nvSpPr>
          <p:cNvPr id="6" name="TextBox 5"/>
          <p:cNvSpPr txBox="1"/>
          <p:nvPr/>
        </p:nvSpPr>
        <p:spPr>
          <a:xfrm>
            <a:off x="3429000" y="531167"/>
            <a:ext cx="4876800" cy="461665"/>
          </a:xfrm>
          <a:prstGeom prst="rect">
            <a:avLst/>
          </a:prstGeom>
          <a:noFill/>
        </p:spPr>
        <p:txBody>
          <a:bodyPr wrap="square" rtlCol="0">
            <a:spAutoFit/>
          </a:bodyPr>
          <a:lstStyle/>
          <a:p>
            <a:r>
              <a:rPr lang="en-US" sz="2400" b="1" dirty="0" smtClean="0">
                <a:solidFill>
                  <a:schemeClr val="accent1"/>
                </a:solidFill>
                <a:latin typeface="Century Gothic" panose="020B0502020202020204" pitchFamily="34" charset="0"/>
              </a:rPr>
              <a:t>Knecht Ruprecht - Germany</a:t>
            </a:r>
            <a:endParaRPr lang="en-US" sz="2400" b="1" dirty="0">
              <a:solidFill>
                <a:schemeClr val="accent1"/>
              </a:solidFill>
              <a:latin typeface="Century Gothic" panose="020B0502020202020204" pitchFamily="34" charset="0"/>
            </a:endParaRPr>
          </a:p>
        </p:txBody>
      </p:sp>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463" b="96759" l="3863" r="95279">
                        <a14:foregroundMark x1="50215" y1="27315" x2="56223" y2="26389"/>
                        <a14:foregroundMark x1="61803" y1="30556" x2="58798" y2="25926"/>
                      </a14:backgroundRemoval>
                    </a14:imgEffect>
                  </a14:imgLayer>
                </a14:imgProps>
              </a:ext>
              <a:ext uri="{28A0092B-C50C-407E-A947-70E740481C1C}">
                <a14:useLocalDpi xmlns:a14="http://schemas.microsoft.com/office/drawing/2010/main" val="0"/>
              </a:ext>
            </a:extLst>
          </a:blip>
          <a:stretch>
            <a:fillRect/>
          </a:stretch>
        </p:blipFill>
        <p:spPr>
          <a:xfrm>
            <a:off x="3429000" y="4547577"/>
            <a:ext cx="1718252" cy="1592886"/>
          </a:xfrm>
          <a:prstGeom prst="rect">
            <a:avLst/>
          </a:prstGeom>
        </p:spPr>
      </p:pic>
      <p:sp>
        <p:nvSpPr>
          <p:cNvPr id="8" name="TextBox 7"/>
          <p:cNvSpPr txBox="1"/>
          <p:nvPr/>
        </p:nvSpPr>
        <p:spPr>
          <a:xfrm>
            <a:off x="1219200" y="6349951"/>
            <a:ext cx="7543800" cy="276999"/>
          </a:xfrm>
          <a:prstGeom prst="rect">
            <a:avLst/>
          </a:prstGeom>
          <a:noFill/>
        </p:spPr>
        <p:txBody>
          <a:bodyPr wrap="square" rtlCol="0">
            <a:spAutoFit/>
          </a:bodyPr>
          <a:lstStyle/>
          <a:p>
            <a:r>
              <a:rPr lang="en-US" sz="1200" dirty="0" smtClean="0">
                <a:latin typeface="Century Gothic" panose="020B0502020202020204" pitchFamily="34" charset="0"/>
              </a:rPr>
              <a:t>In the </a:t>
            </a:r>
            <a:r>
              <a:rPr lang="en-US" sz="1200" dirty="0" err="1" smtClean="0">
                <a:latin typeface="Century Gothic" panose="020B0502020202020204" pitchFamily="34" charset="0"/>
              </a:rPr>
              <a:t>german</a:t>
            </a:r>
            <a:r>
              <a:rPr lang="en-US" sz="1200" dirty="0" smtClean="0">
                <a:latin typeface="Century Gothic" panose="020B0502020202020204" pitchFamily="34" charset="0"/>
              </a:rPr>
              <a:t> version of The Simpsons, the dog “Santa’s Little Helper” is named Knecht Ruprecht. </a:t>
            </a:r>
            <a:endParaRPr lang="en-US" sz="1200" dirty="0">
              <a:latin typeface="Century Gothic" panose="020B0502020202020204" pitchFamily="34" charset="0"/>
            </a:endParaRPr>
          </a:p>
        </p:txBody>
      </p:sp>
      <p:pic>
        <p:nvPicPr>
          <p:cNvPr id="9" name="Picture 8"/>
          <p:cNvPicPr>
            <a:picLocks noChangeAspect="1"/>
          </p:cNvPicPr>
          <p:nvPr/>
        </p:nvPicPr>
        <p:blipFill>
          <a:blip r:embed="rId9" cstate="print">
            <a:extLst>
              <a:ext uri="{BEBA8EAE-BF5A-486C-A8C5-ECC9F3942E4B}">
                <a14:imgProps xmlns:a14="http://schemas.microsoft.com/office/drawing/2010/main">
                  <a14:imgLayer r:embed="rId10">
                    <a14:imgEffect>
                      <a14:backgroundRemoval t="3518" b="97990" l="3953" r="95652">
                        <a14:foregroundMark x1="72727" y1="19095" x2="79447" y2="15578"/>
                      </a14:backgroundRemoval>
                    </a14:imgEffect>
                  </a14:imgLayer>
                </a14:imgProps>
              </a:ext>
              <a:ext uri="{28A0092B-C50C-407E-A947-70E740481C1C}">
                <a14:useLocalDpi xmlns:a14="http://schemas.microsoft.com/office/drawing/2010/main" val="0"/>
              </a:ext>
            </a:extLst>
          </a:blip>
          <a:stretch>
            <a:fillRect/>
          </a:stretch>
        </p:blipFill>
        <p:spPr>
          <a:xfrm>
            <a:off x="457200" y="6215063"/>
            <a:ext cx="817402" cy="642937"/>
          </a:xfrm>
          <a:prstGeom prst="rect">
            <a:avLst/>
          </a:prstGeom>
        </p:spPr>
      </p:pic>
    </p:spTree>
    <p:extLst>
      <p:ext uri="{BB962C8B-B14F-4D97-AF65-F5344CB8AC3E}">
        <p14:creationId xmlns:p14="http://schemas.microsoft.com/office/powerpoint/2010/main" val="3053997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531167"/>
            <a:ext cx="5257800" cy="461665"/>
          </a:xfrm>
          <a:prstGeom prst="rect">
            <a:avLst/>
          </a:prstGeom>
          <a:noFill/>
        </p:spPr>
        <p:txBody>
          <a:bodyPr wrap="square" rtlCol="0">
            <a:spAutoFit/>
          </a:bodyPr>
          <a:lstStyle/>
          <a:p>
            <a:r>
              <a:rPr lang="en-US" sz="2400" b="1" dirty="0" smtClean="0">
                <a:solidFill>
                  <a:schemeClr val="accent1"/>
                </a:solidFill>
                <a:latin typeface="Century Gothic" panose="020B0502020202020204" pitchFamily="34" charset="0"/>
              </a:rPr>
              <a:t>Schmutzli - Switzerland</a:t>
            </a:r>
            <a:endParaRPr lang="en-US" sz="2400" b="1" dirty="0">
              <a:solidFill>
                <a:schemeClr val="accent1"/>
              </a:solidFill>
              <a:latin typeface="Century Gothic" panose="020B0502020202020204" pitchFamily="34" charset="0"/>
            </a:endParaRPr>
          </a:p>
        </p:txBody>
      </p:sp>
      <p:sp>
        <p:nvSpPr>
          <p:cNvPr id="5" name="TextBox 4"/>
          <p:cNvSpPr txBox="1"/>
          <p:nvPr/>
        </p:nvSpPr>
        <p:spPr>
          <a:xfrm>
            <a:off x="2983345" y="1446163"/>
            <a:ext cx="61722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entury Gothic" panose="020B0502020202020204" pitchFamily="34" charset="0"/>
              </a:rPr>
              <a:t>Schmutzli is St. Nikolas’s companion in Switzerland. </a:t>
            </a:r>
          </a:p>
          <a:p>
            <a:pPr marL="285750" indent="-285750">
              <a:buFont typeface="Arial" panose="020B0604020202020204" pitchFamily="34" charset="0"/>
              <a:buChar char="•"/>
            </a:pPr>
            <a:endParaRPr lang="en-US" sz="1600" dirty="0">
              <a:latin typeface="Century Gothic" panose="020B0502020202020204" pitchFamily="34" charset="0"/>
            </a:endParaRPr>
          </a:p>
          <a:p>
            <a:pPr marL="285750" indent="-285750">
              <a:buFont typeface="Arial" panose="020B0604020202020204" pitchFamily="34" charset="0"/>
              <a:buChar char="•"/>
            </a:pPr>
            <a:r>
              <a:rPr lang="en-US" sz="1600" dirty="0" smtClean="0">
                <a:latin typeface="Century Gothic" panose="020B0502020202020204" pitchFamily="34" charset="0"/>
              </a:rPr>
              <a:t>Schmutzli means “dirty” in Swiss German. </a:t>
            </a:r>
            <a:endParaRPr lang="en-US" sz="1600" dirty="0">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085536"/>
            <a:ext cx="3928375" cy="294249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0" r="97449">
                        <a14:backgroundMark x1="73469" y1="19066" x2="79082" y2="6615"/>
                        <a14:backgroundMark x1="18367" y1="30350" x2="22959" y2="10895"/>
                        <a14:backgroundMark x1="12245" y1="73541" x2="8163" y2="19066"/>
                        <a14:backgroundMark x1="21939" y1="85992" x2="14286" y2="66926"/>
                        <a14:backgroundMark x1="56122" y1="97276" x2="59694" y2="97665"/>
                        <a14:backgroundMark x1="50000" y1="92996" x2="62245" y2="96887"/>
                        <a14:backgroundMark x1="57143" y1="90661" x2="55102" y2="95331"/>
                        <a14:backgroundMark x1="35204" y1="49416" x2="35204" y2="49416"/>
                      </a14:backgroundRemoval>
                    </a14:imgEffect>
                  </a14:imgLayer>
                </a14:imgProps>
              </a:ext>
              <a:ext uri="{28A0092B-C50C-407E-A947-70E740481C1C}">
                <a14:useLocalDpi xmlns:a14="http://schemas.microsoft.com/office/drawing/2010/main" val="0"/>
              </a:ext>
            </a:extLst>
          </a:blip>
          <a:stretch>
            <a:fillRect/>
          </a:stretch>
        </p:blipFill>
        <p:spPr>
          <a:xfrm>
            <a:off x="381000" y="992832"/>
            <a:ext cx="2743200" cy="3596951"/>
          </a:xfrm>
          <a:prstGeom prst="rect">
            <a:avLst/>
          </a:prstGeom>
        </p:spPr>
      </p:pic>
    </p:spTree>
    <p:extLst>
      <p:ext uri="{BB962C8B-B14F-4D97-AF65-F5344CB8AC3E}">
        <p14:creationId xmlns:p14="http://schemas.microsoft.com/office/powerpoint/2010/main" val="113541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36" y="3886200"/>
            <a:ext cx="2713182" cy="2024451"/>
          </a:xfrm>
          <a:prstGeom prst="rect">
            <a:avLst/>
          </a:prstGeom>
        </p:spPr>
      </p:pic>
      <p:sp>
        <p:nvSpPr>
          <p:cNvPr id="5" name="TextBox 4"/>
          <p:cNvSpPr txBox="1"/>
          <p:nvPr/>
        </p:nvSpPr>
        <p:spPr>
          <a:xfrm>
            <a:off x="3643745" y="457200"/>
            <a:ext cx="5257800" cy="461665"/>
          </a:xfrm>
          <a:prstGeom prst="rect">
            <a:avLst/>
          </a:prstGeom>
          <a:noFill/>
        </p:spPr>
        <p:txBody>
          <a:bodyPr wrap="square" rtlCol="0">
            <a:spAutoFit/>
          </a:bodyPr>
          <a:lstStyle/>
          <a:p>
            <a:r>
              <a:rPr lang="en-US" sz="2400" b="1" dirty="0" smtClean="0">
                <a:solidFill>
                  <a:schemeClr val="accent1"/>
                </a:solidFill>
                <a:latin typeface="Century Gothic" panose="020B0502020202020204" pitchFamily="34" charset="0"/>
              </a:rPr>
              <a:t>Krampus – Austria</a:t>
            </a:r>
            <a:endParaRPr lang="en-US" sz="2400" b="1" dirty="0">
              <a:solidFill>
                <a:schemeClr val="accent1"/>
              </a:solidFill>
              <a:latin typeface="Century Gothic" panose="020B0502020202020204" pitchFamily="34" charset="0"/>
            </a:endParaRPr>
          </a:p>
        </p:txBody>
      </p:sp>
      <p:sp>
        <p:nvSpPr>
          <p:cNvPr id="6" name="TextBox 5"/>
          <p:cNvSpPr txBox="1"/>
          <p:nvPr/>
        </p:nvSpPr>
        <p:spPr>
          <a:xfrm>
            <a:off x="3001818" y="904857"/>
            <a:ext cx="6172200"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entury Gothic" panose="020B0502020202020204" pitchFamily="34" charset="0"/>
              </a:rPr>
              <a:t>In Austria and Switzerland, Krampus visits children on Dec. 5</a:t>
            </a:r>
            <a:r>
              <a:rPr lang="en-US" sz="1600" baseline="30000" dirty="0" smtClean="0">
                <a:latin typeface="Century Gothic" panose="020B0502020202020204" pitchFamily="34" charset="0"/>
              </a:rPr>
              <a:t>th</a:t>
            </a:r>
            <a:r>
              <a:rPr lang="en-US" sz="1600" dirty="0" smtClean="0">
                <a:latin typeface="Century Gothic" panose="020B0502020202020204" pitchFamily="34" charset="0"/>
              </a:rPr>
              <a:t> with St. Nikolaus. Compared to Knecht Ruprecht, he’s very SCARY. </a:t>
            </a:r>
          </a:p>
          <a:p>
            <a:endParaRPr lang="en-US" sz="1600" dirty="0" smtClean="0">
              <a:latin typeface="Century Gothic" panose="020B0502020202020204" pitchFamily="34" charset="0"/>
            </a:endParaRPr>
          </a:p>
          <a:p>
            <a:pPr marL="285750" indent="-285750">
              <a:buFont typeface="Arial" panose="020B0604020202020204" pitchFamily="34" charset="0"/>
              <a:buChar char="•"/>
            </a:pPr>
            <a:r>
              <a:rPr lang="en-US" sz="1600" dirty="0" smtClean="0">
                <a:latin typeface="Century Gothic" panose="020B0502020202020204" pitchFamily="34" charset="0"/>
              </a:rPr>
              <a:t>Like his German counterpart, Krampus is the “bad-cop”… he snatches up naughty children and beats them with sticks or kidnaps them to his lair.</a:t>
            </a:r>
          </a:p>
          <a:p>
            <a:pPr marL="285750" indent="-285750">
              <a:buFont typeface="Arial" panose="020B0604020202020204" pitchFamily="34" charset="0"/>
              <a:buChar char="•"/>
            </a:pPr>
            <a:endParaRPr lang="en-US" sz="1600" dirty="0">
              <a:latin typeface="Century Gothic" panose="020B0502020202020204" pitchFamily="34" charset="0"/>
            </a:endParaRPr>
          </a:p>
          <a:p>
            <a:pPr marL="285750" indent="-285750">
              <a:buFont typeface="Arial" panose="020B0604020202020204" pitchFamily="34" charset="0"/>
              <a:buChar char="•"/>
            </a:pPr>
            <a:r>
              <a:rPr lang="en-US" sz="1600" dirty="0" smtClean="0">
                <a:latin typeface="Century Gothic" panose="020B0502020202020204" pitchFamily="34" charset="0"/>
              </a:rPr>
              <a:t>Krampus is often a beast-demon figure who carries chains and sometimes bells. </a:t>
            </a:r>
          </a:p>
          <a:p>
            <a:pPr marL="285750" indent="-285750">
              <a:buFont typeface="Arial" panose="020B0604020202020204" pitchFamily="34" charset="0"/>
              <a:buChar char="•"/>
            </a:pPr>
            <a:endParaRPr lang="en-US" sz="1600" dirty="0">
              <a:latin typeface="Century Gothic" panose="020B0502020202020204" pitchFamily="34" charset="0"/>
            </a:endParaRPr>
          </a:p>
          <a:p>
            <a:pPr marL="285750" indent="-285750">
              <a:buFont typeface="Arial" panose="020B0604020202020204" pitchFamily="34" charset="0"/>
              <a:buChar char="•"/>
            </a:pPr>
            <a:r>
              <a:rPr lang="en-US" sz="1600" dirty="0" smtClean="0">
                <a:latin typeface="Century Gothic" panose="020B0502020202020204" pitchFamily="34" charset="0"/>
              </a:rPr>
              <a:t>In many </a:t>
            </a:r>
            <a:r>
              <a:rPr lang="en-US" sz="1600" dirty="0" smtClean="0">
                <a:latin typeface="Century Gothic" panose="020B0502020202020204" pitchFamily="34" charset="0"/>
              </a:rPr>
              <a:t>Austrian </a:t>
            </a:r>
            <a:r>
              <a:rPr lang="en-US" sz="1600" dirty="0" smtClean="0">
                <a:latin typeface="Century Gothic" panose="020B0502020202020204" pitchFamily="34" charset="0"/>
              </a:rPr>
              <a:t>towns, the night of Dec. 5</a:t>
            </a:r>
            <a:r>
              <a:rPr lang="en-US" sz="1600" baseline="30000" dirty="0" smtClean="0">
                <a:latin typeface="Century Gothic" panose="020B0502020202020204" pitchFamily="34" charset="0"/>
              </a:rPr>
              <a:t>th</a:t>
            </a:r>
            <a:r>
              <a:rPr lang="en-US" sz="1600" dirty="0" smtClean="0">
                <a:latin typeface="Century Gothic" panose="020B0502020202020204" pitchFamily="34" charset="0"/>
              </a:rPr>
              <a:t> there is a </a:t>
            </a:r>
            <a:r>
              <a:rPr lang="en-US" sz="1600" dirty="0" err="1" smtClean="0">
                <a:latin typeface="Century Gothic" panose="020B0502020202020204" pitchFamily="34" charset="0"/>
              </a:rPr>
              <a:t>Krampuslauf</a:t>
            </a:r>
            <a:r>
              <a:rPr lang="en-US" sz="1600" dirty="0" smtClean="0">
                <a:latin typeface="Century Gothic" panose="020B0502020202020204" pitchFamily="34" charset="0"/>
              </a:rPr>
              <a:t> – a parade of men dressed as Krampus. </a:t>
            </a:r>
            <a:endParaRPr lang="en-US" sz="1600" dirty="0">
              <a:latin typeface="Century Gothic" panose="020B0502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407" b="98374" l="2439" r="96098"/>
                    </a14:imgEffect>
                  </a14:imgLayer>
                </a14:imgProps>
              </a:ext>
              <a:ext uri="{28A0092B-C50C-407E-A947-70E740481C1C}">
                <a14:useLocalDpi xmlns:a14="http://schemas.microsoft.com/office/drawing/2010/main" val="0"/>
              </a:ext>
            </a:extLst>
          </a:blip>
          <a:stretch>
            <a:fillRect/>
          </a:stretch>
        </p:blipFill>
        <p:spPr>
          <a:xfrm>
            <a:off x="49430" y="504084"/>
            <a:ext cx="2698388" cy="32380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4169673"/>
            <a:ext cx="2895600" cy="192689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97491" l="1105" r="96685">
                        <a14:backgroundMark x1="50276" y1="77061" x2="51381" y2="90323"/>
                        <a14:backgroundMark x1="70166" y1="68459" x2="91713" y2="68817"/>
                      </a14:backgroundRemoval>
                    </a14:imgEffect>
                  </a14:imgLayer>
                </a14:imgProps>
              </a:ext>
              <a:ext uri="{28A0092B-C50C-407E-A947-70E740481C1C}">
                <a14:useLocalDpi xmlns:a14="http://schemas.microsoft.com/office/drawing/2010/main" val="0"/>
              </a:ext>
            </a:extLst>
          </a:blip>
          <a:stretch>
            <a:fillRect/>
          </a:stretch>
        </p:blipFill>
        <p:spPr>
          <a:xfrm>
            <a:off x="3590623" y="4155036"/>
            <a:ext cx="1306922" cy="2014537"/>
          </a:xfrm>
          <a:prstGeom prst="rect">
            <a:avLst/>
          </a:prstGeom>
        </p:spPr>
      </p:pic>
    </p:spTree>
    <p:extLst>
      <p:ext uri="{BB962C8B-B14F-4D97-AF65-F5344CB8AC3E}">
        <p14:creationId xmlns:p14="http://schemas.microsoft.com/office/powerpoint/2010/main" val="24318870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943</TotalTime>
  <Words>621</Words>
  <Application>Microsoft Office PowerPoint</Application>
  <PresentationFormat>On-screen Show (4:3)</PresentationFormat>
  <Paragraphs>43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NewsPrint</vt:lpstr>
      <vt:lpstr>Nikolaustag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Nikolaustag</dc:title>
  <dc:creator>Alysha Holmquist</dc:creator>
  <cp:lastModifiedBy>Alysha Holmquist</cp:lastModifiedBy>
  <cp:revision>16</cp:revision>
  <dcterms:created xsi:type="dcterms:W3CDTF">2013-12-04T00:32:17Z</dcterms:created>
  <dcterms:modified xsi:type="dcterms:W3CDTF">2015-11-24T21:30:12Z</dcterms:modified>
</cp:coreProperties>
</file>